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1"/>
  </p:handoutMasterIdLst>
  <p:sldIdLst>
    <p:sldId id="256" r:id="rId2"/>
    <p:sldId id="384" r:id="rId3"/>
    <p:sldId id="285" r:id="rId4"/>
    <p:sldId id="257" r:id="rId5"/>
    <p:sldId id="284" r:id="rId6"/>
    <p:sldId id="352" r:id="rId7"/>
    <p:sldId id="260" r:id="rId8"/>
    <p:sldId id="262" r:id="rId9"/>
    <p:sldId id="357" r:id="rId10"/>
    <p:sldId id="358" r:id="rId11"/>
    <p:sldId id="359" r:id="rId12"/>
    <p:sldId id="360" r:id="rId13"/>
    <p:sldId id="361" r:id="rId14"/>
    <p:sldId id="363" r:id="rId15"/>
    <p:sldId id="261" r:id="rId16"/>
    <p:sldId id="263" r:id="rId17"/>
    <p:sldId id="265" r:id="rId18"/>
    <p:sldId id="339" r:id="rId19"/>
    <p:sldId id="340" r:id="rId20"/>
    <p:sldId id="342" r:id="rId21"/>
    <p:sldId id="343" r:id="rId22"/>
    <p:sldId id="344" r:id="rId23"/>
    <p:sldId id="353" r:id="rId24"/>
    <p:sldId id="348" r:id="rId25"/>
    <p:sldId id="347" r:id="rId26"/>
    <p:sldId id="349" r:id="rId27"/>
    <p:sldId id="350" r:id="rId28"/>
    <p:sldId id="351" r:id="rId29"/>
    <p:sldId id="355" r:id="rId30"/>
  </p:sldIdLst>
  <p:sldSz cx="12192000" cy="6858000"/>
  <p:notesSz cx="6858000" cy="9144000"/>
  <p:defaultTextStyle>
    <a:defPPr>
      <a:defRPr lang="es-D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7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rsio Rafael Martinez Alvarado" userId="da2539b18aa07fa9" providerId="Windows Live" clId="Web-{098800F2-268A-4D60-8039-931BC7F0CB2A}"/>
    <pc:docChg chg="modSld">
      <pc:chgData name="Persio Rafael Martinez Alvarado" userId="da2539b18aa07fa9" providerId="Windows Live" clId="Web-{098800F2-268A-4D60-8039-931BC7F0CB2A}" dt="2019-01-11T22:32:16.664" v="8" actId="20577"/>
      <pc:docMkLst>
        <pc:docMk/>
      </pc:docMkLst>
      <pc:sldChg chg="modSp">
        <pc:chgData name="Persio Rafael Martinez Alvarado" userId="da2539b18aa07fa9" providerId="Windows Live" clId="Web-{098800F2-268A-4D60-8039-931BC7F0CB2A}" dt="2019-01-11T22:32:12.164" v="6" actId="20577"/>
        <pc:sldMkLst>
          <pc:docMk/>
          <pc:sldMk cId="1750123228" sldId="256"/>
        </pc:sldMkLst>
        <pc:spChg chg="mod">
          <ac:chgData name="Persio Rafael Martinez Alvarado" userId="da2539b18aa07fa9" providerId="Windows Live" clId="Web-{098800F2-268A-4D60-8039-931BC7F0CB2A}" dt="2019-01-11T22:32:12.164" v="6" actId="20577"/>
          <ac:spMkLst>
            <pc:docMk/>
            <pc:sldMk cId="1750123228" sldId="256"/>
            <ac:spMk id="3" creationId="{3167752D-74E8-4351-BB2C-3A15E8EA68D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950A3-74B8-4E51-8711-0899F6F1D5D9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421E6C-8C89-4164-9419-E9F430F16C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71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F01EB-FCE8-4F69-BC15-17C6203EB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3F6C63-A0FE-493A-9F23-9E3E5901B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C74FDB-82ED-47BF-8FED-493C95416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295F-EAFF-4A65-9E62-34883803ECE4}" type="datetimeFigureOut">
              <a:rPr lang="es-DO" smtClean="0"/>
              <a:t>16/1/2019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BB51E1-FAFD-433F-AB4F-F3891C687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949F08-CF2F-468B-B944-C269E0053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27C3-2B3E-48BB-975C-2BEA5689DB5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69424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5F977A-5E60-40F9-8C4E-579ED58AA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9A8361B-2962-4730-B111-27BD33EF3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4D897D-ABBC-436D-83F8-CEE36CA0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295F-EAFF-4A65-9E62-34883803ECE4}" type="datetimeFigureOut">
              <a:rPr lang="es-DO" smtClean="0"/>
              <a:t>16/1/2019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B73BE0-BFC9-4808-B0CA-2A5D32F31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863C22-6A17-407B-A2ED-8152432EA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27C3-2B3E-48BB-975C-2BEA5689DB5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888658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C581189-5035-4769-8FF6-FEA2ACC216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2B4F344-9403-47B0-B72C-9C5A177FB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9AED05-9A92-43A1-9575-19362BBA4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295F-EAFF-4A65-9E62-34883803ECE4}" type="datetimeFigureOut">
              <a:rPr lang="es-DO" smtClean="0"/>
              <a:t>16/1/2019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879518-DECC-49A7-BBF3-A5012D80B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9AC3BC-27E4-4018-899E-FBD10C6C2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27C3-2B3E-48BB-975C-2BEA5689DB5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484451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C9F12-53C6-46E6-9CDD-ACE64711F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C9FB3A-50F1-47D8-B235-EB7B0DB42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D9FE88-A03D-4CBD-8190-EC45F9E4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295F-EAFF-4A65-9E62-34883803ECE4}" type="datetimeFigureOut">
              <a:rPr lang="es-DO" smtClean="0"/>
              <a:t>16/1/2019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FF3BC3-4AE5-4437-B49A-90330ED83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DEE991-83DF-44C8-BDDF-4B4C0E80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27C3-2B3E-48BB-975C-2BEA5689DB5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791768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0E6FC-E8CA-4A4F-BE49-E491028D0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21D6DC-148A-410F-ADF2-0CD774EB1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86460C-A238-4A57-BF32-8A694102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295F-EAFF-4A65-9E62-34883803ECE4}" type="datetimeFigureOut">
              <a:rPr lang="es-DO" smtClean="0"/>
              <a:t>16/1/2019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8259E8-FF56-4D5A-8EEF-2B437359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C02FE6-2114-4B37-81AF-74DF8606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27C3-2B3E-48BB-975C-2BEA5689DB5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216998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7A8CF-D708-484B-A45E-5DB83E3B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362FA4-DB15-4A81-8134-F129C628C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DA1BA16-7B6F-48E7-9592-CC9C55E8C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286C62-1030-41AB-9A1A-EC57876E1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295F-EAFF-4A65-9E62-34883803ECE4}" type="datetimeFigureOut">
              <a:rPr lang="es-DO" smtClean="0"/>
              <a:t>16/1/2019</a:t>
            </a:fld>
            <a:endParaRPr lang="es-D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AC54E3-6E14-48FB-92CF-A110034AA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742EEB9-9925-4985-951E-538122643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27C3-2B3E-48BB-975C-2BEA5689DB5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7429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DC754-4A37-452D-924B-DF40B3206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C081B0-4EE4-47E4-BCEF-DDD754E76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C95D4B-1407-4260-8451-C7559DCDE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5A5C96-1A86-4780-BD79-8D0A9A3ABE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96E57C5-C029-4D9B-BF4C-06D32BF459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0C26F82-5124-47DA-849C-D1258851F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295F-EAFF-4A65-9E62-34883803ECE4}" type="datetimeFigureOut">
              <a:rPr lang="es-DO" smtClean="0"/>
              <a:t>16/1/2019</a:t>
            </a:fld>
            <a:endParaRPr lang="es-D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D57C2B2-7845-47FF-91A8-99F180B52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6A2C2FC-2D2E-40F0-A7AA-A76DA330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27C3-2B3E-48BB-975C-2BEA5689DB5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287820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8A07D1-BEA2-4C87-8255-92F84FD0C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83AE303-542B-4E23-A87B-482BF52C2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295F-EAFF-4A65-9E62-34883803ECE4}" type="datetimeFigureOut">
              <a:rPr lang="es-DO" smtClean="0"/>
              <a:t>16/1/2019</a:t>
            </a:fld>
            <a:endParaRPr lang="es-D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B83FD33-5202-4FE5-B942-DB9D5910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E37CFA8-66DD-4C23-838B-03A36C8F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27C3-2B3E-48BB-975C-2BEA5689DB5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842489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CA1A750-A40A-4E8E-A6C3-42F5398E7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295F-EAFF-4A65-9E62-34883803ECE4}" type="datetimeFigureOut">
              <a:rPr lang="es-DO" smtClean="0"/>
              <a:t>16/1/2019</a:t>
            </a:fld>
            <a:endParaRPr lang="es-D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CB30AF0-4659-40B4-ADA6-639EB1AEB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ADA76C-E6C9-4D86-B8EA-DBFF50E8F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27C3-2B3E-48BB-975C-2BEA5689DB5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6381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F36EC0-551B-485B-AA15-367D98B2A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4A3BFC-F762-4984-8AA2-0C462A02A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B4BA3D2-BE5D-4FC5-8685-4222BAE49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D3E2CB-5799-4A1E-A284-CA8339D8A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295F-EAFF-4A65-9E62-34883803ECE4}" type="datetimeFigureOut">
              <a:rPr lang="es-DO" smtClean="0"/>
              <a:t>16/1/2019</a:t>
            </a:fld>
            <a:endParaRPr lang="es-D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DD80AE-20BF-408B-9BC5-627C4E89B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08E2CB-BEF8-444B-A7A5-F18C619B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27C3-2B3E-48BB-975C-2BEA5689DB5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114479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29596-BB3C-4831-9CB0-B8EC756A6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AFAEE4A-CB8E-4AC3-B6E1-17073D9996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D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67D685-A5D6-41C4-AB28-C5C02D041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446384-B1F8-4FE5-A85F-D4430CEE3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295F-EAFF-4A65-9E62-34883803ECE4}" type="datetimeFigureOut">
              <a:rPr lang="es-DO" smtClean="0"/>
              <a:t>16/1/2019</a:t>
            </a:fld>
            <a:endParaRPr lang="es-D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B682EF-4D4B-4636-A35C-3508A78F6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38A578-0739-47AE-8236-9D438E9F0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27C3-2B3E-48BB-975C-2BEA5689DB5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357404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653BF25-E387-45D4-8CDC-45F295C6E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5DB0A8-FF8D-4357-B5E8-2EC621647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4C7ADD-7479-4F8B-99C9-D40AB69B14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3295F-EAFF-4A65-9E62-34883803ECE4}" type="datetimeFigureOut">
              <a:rPr lang="es-DO" smtClean="0"/>
              <a:t>16/1/2019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7BC954-2B3A-452A-B81B-F0ED71A5B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59532D-DA55-4B38-BCC5-A593DB4F4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627C3-2B3E-48BB-975C-2BEA5689DB5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96062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pr-martinez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esultado de imagen para data science">
            <a:extLst>
              <a:ext uri="{FF2B5EF4-FFF2-40B4-BE49-F238E27FC236}">
                <a16:creationId xmlns:a16="http://schemas.microsoft.com/office/drawing/2014/main" id="{443EB32A-F39E-4319-960E-795A9C019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F5908E-0199-4002-93E8-03A89D1A6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s-DO" sz="4000" dirty="0"/>
              <a:t>Diplomado Ciencia de Datos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67752D-74E8-4351-BB2C-3A15E8EA6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DO" sz="1400" dirty="0"/>
              <a:t>Ing. Persio Martinez, MBI, MPP</a:t>
            </a:r>
          </a:p>
          <a:p>
            <a:r>
              <a:rPr lang="es-DO" sz="1400"/>
              <a:t>pmartinez@itla.edu.do</a:t>
            </a:r>
            <a:endParaRPr lang="es-DO"/>
          </a:p>
          <a:p>
            <a:endParaRPr lang="es-DO" sz="1400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F4614F65-102D-40EF-A750-D1093FC2C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315" y="2690286"/>
            <a:ext cx="1215990" cy="94239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3483ED2-77A3-413D-A13F-077568213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004" y="190412"/>
            <a:ext cx="2497494" cy="948400"/>
          </a:xfrm>
          <a:prstGeom prst="rect">
            <a:avLst/>
          </a:prstGeom>
        </p:spPr>
      </p:pic>
      <p:sp>
        <p:nvSpPr>
          <p:cNvPr id="12" name="Subtítulo 2">
            <a:extLst>
              <a:ext uri="{FF2B5EF4-FFF2-40B4-BE49-F238E27FC236}">
                <a16:creationId xmlns:a16="http://schemas.microsoft.com/office/drawing/2014/main" id="{026BD136-20DA-4452-A342-D55174DA3D3E}"/>
              </a:ext>
            </a:extLst>
          </p:cNvPr>
          <p:cNvSpPr txBox="1">
            <a:spLocks/>
          </p:cNvSpPr>
          <p:nvPr/>
        </p:nvSpPr>
        <p:spPr>
          <a:xfrm>
            <a:off x="7901152" y="5859132"/>
            <a:ext cx="4330262" cy="683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DO" sz="1400" dirty="0">
                <a:hlinkClick r:id="rId5"/>
              </a:rPr>
              <a:t>https://www.linkedin.com/in/pr-martinez</a:t>
            </a:r>
            <a:endParaRPr lang="es-DO" sz="1400" dirty="0"/>
          </a:p>
          <a:p>
            <a:endParaRPr lang="es-DO" sz="1400" dirty="0"/>
          </a:p>
        </p:txBody>
      </p:sp>
    </p:spTree>
    <p:extLst>
      <p:ext uri="{BB962C8B-B14F-4D97-AF65-F5344CB8AC3E}">
        <p14:creationId xmlns:p14="http://schemas.microsoft.com/office/powerpoint/2010/main" val="1750123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3" y="1393021"/>
            <a:ext cx="109765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Tipos - </a:t>
            </a:r>
            <a:r>
              <a:rPr lang="es-DO" sz="3000" dirty="0" err="1">
                <a:solidFill>
                  <a:srgbClr val="FFFFFF"/>
                </a:solidFill>
              </a:rPr>
              <a:t>NoSql</a:t>
            </a:r>
            <a:r>
              <a:rPr lang="es-DO" sz="3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27172" y="2533980"/>
            <a:ext cx="8129445" cy="1577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Clave - Valor (populares)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Documentales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Grafos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Orientadas a Objetos</a:t>
            </a:r>
          </a:p>
        </p:txBody>
      </p:sp>
      <p:pic>
        <p:nvPicPr>
          <p:cNvPr id="3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338" y="1767800"/>
            <a:ext cx="4015266" cy="164729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B1BB38F-91FA-4F26-9AFE-43DE5FDBF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973" y="4358936"/>
            <a:ext cx="2419350" cy="2005999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74AD0B6-5379-400E-8D80-553FD610D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749" y="4331745"/>
            <a:ext cx="1562100" cy="2005999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729CE26-ECA1-44BC-AF29-A328716D5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986" y="4358936"/>
            <a:ext cx="3427561" cy="2005999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1580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3" y="1393021"/>
            <a:ext cx="109765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Tipos - </a:t>
            </a:r>
            <a:r>
              <a:rPr lang="es-DO" sz="3000" dirty="0" err="1">
                <a:solidFill>
                  <a:srgbClr val="FFFFFF"/>
                </a:solidFill>
              </a:rPr>
              <a:t>NoSql</a:t>
            </a:r>
            <a:r>
              <a:rPr lang="es-DO" sz="3000" dirty="0">
                <a:solidFill>
                  <a:srgbClr val="FFFFFF"/>
                </a:solidFill>
              </a:rPr>
              <a:t> - Clave Valor   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27172" y="2533981"/>
            <a:ext cx="91526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DO" sz="2600" dirty="0">
                <a:solidFill>
                  <a:srgbClr val="FFFFFF"/>
                </a:solidFill>
              </a:rPr>
              <a:t>Están identificados con una llave única, permitiendo la recuperación de la información de forma muy rápida. </a:t>
            </a:r>
          </a:p>
          <a:p>
            <a:r>
              <a:rPr lang="es-DO" sz="2600" dirty="0">
                <a:solidFill>
                  <a:srgbClr val="FFFFFF"/>
                </a:solidFill>
              </a:rPr>
              <a:t>Se almacén en BLOB (</a:t>
            </a:r>
            <a:r>
              <a:rPr lang="es-DO" sz="2600" dirty="0" err="1">
                <a:solidFill>
                  <a:srgbClr val="FFFFFF"/>
                </a:solidFill>
              </a:rPr>
              <a:t>Binary</a:t>
            </a:r>
            <a:r>
              <a:rPr lang="es-DO" sz="2600" dirty="0">
                <a:solidFill>
                  <a:srgbClr val="FFFFFF"/>
                </a:solidFill>
              </a:rPr>
              <a:t> </a:t>
            </a:r>
            <a:r>
              <a:rPr lang="es-DO" sz="2600" dirty="0" err="1">
                <a:solidFill>
                  <a:srgbClr val="FFFFFF"/>
                </a:solidFill>
              </a:rPr>
              <a:t>Large</a:t>
            </a:r>
            <a:r>
              <a:rPr lang="es-DO" sz="2600" dirty="0">
                <a:solidFill>
                  <a:srgbClr val="FFFFFF"/>
                </a:solidFill>
              </a:rPr>
              <a:t> </a:t>
            </a:r>
            <a:r>
              <a:rPr lang="es-DO" sz="2600" dirty="0" err="1">
                <a:solidFill>
                  <a:srgbClr val="FFFFFF"/>
                </a:solidFill>
              </a:rPr>
              <a:t>Objets</a:t>
            </a:r>
            <a:r>
              <a:rPr lang="es-DO" sz="26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497" y="1019588"/>
            <a:ext cx="2382157" cy="2398874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3080" name="Picture 8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556" y="4133117"/>
            <a:ext cx="3630086" cy="1761452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Resultado de imagen para hbase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01" y="4099049"/>
            <a:ext cx="3583708" cy="176599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732929" y="5927853"/>
            <a:ext cx="3072373" cy="48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DO" sz="2600" dirty="0">
                <a:solidFill>
                  <a:srgbClr val="FFFFFF"/>
                </a:solidFill>
              </a:rPr>
              <a:t>Facebook, Twitter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7342976" y="5900557"/>
            <a:ext cx="3212010" cy="514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DO" sz="2600" dirty="0" err="1">
                <a:solidFill>
                  <a:srgbClr val="FFFFFF"/>
                </a:solidFill>
              </a:rPr>
              <a:t>Yahoo</a:t>
            </a:r>
            <a:r>
              <a:rPr lang="es-DO" sz="2600" dirty="0">
                <a:solidFill>
                  <a:srgbClr val="FFFFFF"/>
                </a:solidFill>
              </a:rPr>
              <a:t>, Adobe</a:t>
            </a:r>
          </a:p>
        </p:txBody>
      </p:sp>
    </p:spTree>
    <p:extLst>
      <p:ext uri="{BB962C8B-B14F-4D97-AF65-F5344CB8AC3E}">
        <p14:creationId xmlns:p14="http://schemas.microsoft.com/office/powerpoint/2010/main" val="3882178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3" y="1393021"/>
            <a:ext cx="109765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Tipos - </a:t>
            </a:r>
            <a:r>
              <a:rPr lang="es-DO" sz="3000" dirty="0" err="1">
                <a:solidFill>
                  <a:srgbClr val="FFFFFF"/>
                </a:solidFill>
              </a:rPr>
              <a:t>NoSql</a:t>
            </a:r>
            <a:r>
              <a:rPr lang="es-DO" sz="3000" dirty="0">
                <a:solidFill>
                  <a:srgbClr val="FFFFFF"/>
                </a:solidFill>
              </a:rPr>
              <a:t> - Documentales   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27172" y="2533981"/>
            <a:ext cx="9152665" cy="966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DO" sz="2600" dirty="0">
                <a:solidFill>
                  <a:srgbClr val="FFFFFF"/>
                </a:solidFill>
              </a:rPr>
              <a:t>Almacena la información como un documento, usualmente en estructuras simples como JSON o XML utilizando una llave única.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2194074" y="5943870"/>
            <a:ext cx="3072373" cy="48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DO" sz="2600" dirty="0" err="1">
                <a:solidFill>
                  <a:srgbClr val="FFFFFF"/>
                </a:solidFill>
              </a:rPr>
              <a:t>FourSquare</a:t>
            </a:r>
            <a:r>
              <a:rPr lang="es-DO" sz="2600" dirty="0">
                <a:solidFill>
                  <a:srgbClr val="FFFFFF"/>
                </a:solidFill>
              </a:rPr>
              <a:t>, CERN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7812538" y="5921996"/>
            <a:ext cx="3212010" cy="514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DO" sz="2600" dirty="0">
                <a:solidFill>
                  <a:srgbClr val="FFFFFF"/>
                </a:solidFill>
              </a:rPr>
              <a:t>BBC, </a:t>
            </a:r>
            <a:r>
              <a:rPr lang="es-DO" sz="2600" dirty="0" err="1">
                <a:solidFill>
                  <a:srgbClr val="FFFFFF"/>
                </a:solidFill>
              </a:rPr>
              <a:t>Meebo</a:t>
            </a:r>
            <a:endParaRPr lang="es-DO" sz="2600" dirty="0">
              <a:solidFill>
                <a:srgbClr val="FFFFFF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398" y="558348"/>
            <a:ext cx="2788227" cy="1895475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4102" name="Picture 6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804" y="4403787"/>
            <a:ext cx="4547196" cy="1497659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459" y="3975430"/>
            <a:ext cx="2679738" cy="1915172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845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3" y="1393021"/>
            <a:ext cx="109765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Tipos - </a:t>
            </a:r>
            <a:r>
              <a:rPr lang="es-DO" sz="3000" dirty="0" err="1">
                <a:solidFill>
                  <a:srgbClr val="FFFFFF"/>
                </a:solidFill>
              </a:rPr>
              <a:t>NoSql</a:t>
            </a:r>
            <a:r>
              <a:rPr lang="es-DO" sz="3000" dirty="0">
                <a:solidFill>
                  <a:srgbClr val="FFFFFF"/>
                </a:solidFill>
              </a:rPr>
              <a:t> - Grafos   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27173" y="2533981"/>
            <a:ext cx="9134910" cy="1425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DO" sz="2600" dirty="0">
                <a:solidFill>
                  <a:srgbClr val="FFFFFF"/>
                </a:solidFill>
              </a:rPr>
              <a:t>La información se representa como nodos de un grafo y sus relaciones con las aristas del mismo. </a:t>
            </a:r>
          </a:p>
          <a:p>
            <a:r>
              <a:rPr lang="es-DO" sz="2600" dirty="0">
                <a:solidFill>
                  <a:srgbClr val="FFFFFF"/>
                </a:solidFill>
              </a:rPr>
              <a:t>Ofrece una navegación eficiente entre la relaciones.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4524955" y="5933553"/>
            <a:ext cx="3072373" cy="48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DO" sz="2600" dirty="0" err="1">
                <a:solidFill>
                  <a:srgbClr val="FFFFFF"/>
                </a:solidFill>
              </a:rPr>
              <a:t>Infojobs</a:t>
            </a:r>
            <a:endParaRPr lang="es-DO" sz="2600" dirty="0">
              <a:solidFill>
                <a:srgbClr val="FFFFFF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526" y="551996"/>
            <a:ext cx="2777972" cy="1981985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5122" name="Picture 2" descr="Resultado de imagen para Neo4j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955" y="4183802"/>
            <a:ext cx="2977567" cy="170146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377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3" y="1393021"/>
            <a:ext cx="109765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Tipos - </a:t>
            </a:r>
            <a:r>
              <a:rPr lang="es-DO" sz="3000" dirty="0" err="1">
                <a:solidFill>
                  <a:srgbClr val="FFFFFF"/>
                </a:solidFill>
              </a:rPr>
              <a:t>NoSql</a:t>
            </a:r>
            <a:r>
              <a:rPr lang="es-DO" sz="3000" dirty="0">
                <a:solidFill>
                  <a:srgbClr val="FFFFFF"/>
                </a:solidFill>
              </a:rPr>
              <a:t> - Orientada a Objetos   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27172" y="2533980"/>
            <a:ext cx="9722719" cy="1871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DO" sz="2600" dirty="0">
                <a:solidFill>
                  <a:srgbClr val="FFFFFF"/>
                </a:solidFill>
              </a:rPr>
              <a:t>La información se representa mediante objetos, de la  misma forma que son representados en los lenguajes de programación OO, tales como </a:t>
            </a:r>
            <a:r>
              <a:rPr lang="es-DO" sz="2600" dirty="0" err="1">
                <a:solidFill>
                  <a:srgbClr val="FFFFFF"/>
                </a:solidFill>
              </a:rPr>
              <a:t>Vb</a:t>
            </a:r>
            <a:r>
              <a:rPr lang="es-DO" sz="2600" dirty="0">
                <a:solidFill>
                  <a:srgbClr val="FFFFFF"/>
                </a:solidFill>
              </a:rPr>
              <a:t> </a:t>
            </a:r>
            <a:r>
              <a:rPr lang="es-DO" sz="2600" dirty="0" err="1">
                <a:solidFill>
                  <a:srgbClr val="FFFFFF"/>
                </a:solidFill>
              </a:rPr>
              <a:t>.net</a:t>
            </a:r>
            <a:r>
              <a:rPr lang="es-DO" sz="260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526" y="537510"/>
            <a:ext cx="2769833" cy="1996470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6148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33" y="4205597"/>
            <a:ext cx="4041313" cy="162242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4544602" y="5919948"/>
            <a:ext cx="3072373" cy="48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DO" sz="2600" dirty="0">
                <a:solidFill>
                  <a:srgbClr val="FFFFFF"/>
                </a:solidFill>
              </a:rPr>
              <a:t>McAfee</a:t>
            </a:r>
          </a:p>
        </p:txBody>
      </p:sp>
    </p:spTree>
    <p:extLst>
      <p:ext uri="{BB962C8B-B14F-4D97-AF65-F5344CB8AC3E}">
        <p14:creationId xmlns:p14="http://schemas.microsoft.com/office/powerpoint/2010/main" val="4247806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27173" y="2525103"/>
            <a:ext cx="5752516" cy="499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Tablas, campos, registros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B992A0C5-AC96-4BB0-8643-DE9DD3748A7F}"/>
              </a:ext>
            </a:extLst>
          </p:cNvPr>
          <p:cNvSpPr txBox="1">
            <a:spLocks/>
          </p:cNvSpPr>
          <p:nvPr/>
        </p:nvSpPr>
        <p:spPr>
          <a:xfrm>
            <a:off x="1527173" y="3070238"/>
            <a:ext cx="2796252" cy="390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Relaciones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3" y="1393021"/>
            <a:ext cx="67267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Componentes </a:t>
            </a:r>
            <a:r>
              <a:rPr lang="es-DO" sz="3000" dirty="0" err="1">
                <a:solidFill>
                  <a:srgbClr val="FFFFFF"/>
                </a:solidFill>
              </a:rPr>
              <a:t>db</a:t>
            </a:r>
            <a:r>
              <a:rPr lang="es-DO" sz="3000" dirty="0">
                <a:solidFill>
                  <a:srgbClr val="FFFFFF"/>
                </a:solidFill>
              </a:rPr>
              <a:t> relacionales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54F6FBC-2429-4978-AB33-DCC8C92B815D}"/>
              </a:ext>
            </a:extLst>
          </p:cNvPr>
          <p:cNvSpPr txBox="1">
            <a:spLocks/>
          </p:cNvSpPr>
          <p:nvPr/>
        </p:nvSpPr>
        <p:spPr>
          <a:xfrm>
            <a:off x="1527173" y="3501990"/>
            <a:ext cx="2796252" cy="499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Consultas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02D5452-145B-4F7A-812F-5BA7B38E0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543" y="1595421"/>
            <a:ext cx="3027284" cy="2109125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48D432-E426-49D3-A0DA-F74174149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543" y="4173840"/>
            <a:ext cx="3027285" cy="2492675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C4CB9B0-D1D0-43C2-AB2B-331179B4E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991" y="4153449"/>
            <a:ext cx="4084868" cy="256102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829240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27173" y="2533981"/>
            <a:ext cx="5752516" cy="440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DMX – Minería de Datos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B992A0C5-AC96-4BB0-8643-DE9DD3748A7F}"/>
              </a:ext>
            </a:extLst>
          </p:cNvPr>
          <p:cNvSpPr txBox="1">
            <a:spLocks/>
          </p:cNvSpPr>
          <p:nvPr/>
        </p:nvSpPr>
        <p:spPr>
          <a:xfrm>
            <a:off x="1527172" y="3025979"/>
            <a:ext cx="6786223" cy="5358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MDX - Multidimensionales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3" y="1393021"/>
            <a:ext cx="50548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Tipos de consultas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54F6FBC-2429-4978-AB33-DCC8C92B815D}"/>
              </a:ext>
            </a:extLst>
          </p:cNvPr>
          <p:cNvSpPr txBox="1">
            <a:spLocks/>
          </p:cNvSpPr>
          <p:nvPr/>
        </p:nvSpPr>
        <p:spPr>
          <a:xfrm>
            <a:off x="1527172" y="3540816"/>
            <a:ext cx="7022023" cy="5358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SQL -  Transaccionales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F730D91-C58B-41F6-981D-78E2333E6E9D}"/>
              </a:ext>
            </a:extLst>
          </p:cNvPr>
          <p:cNvSpPr txBox="1">
            <a:spLocks/>
          </p:cNvSpPr>
          <p:nvPr/>
        </p:nvSpPr>
        <p:spPr>
          <a:xfrm>
            <a:off x="1527172" y="4073273"/>
            <a:ext cx="9826628" cy="622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SPARQL -  Grafos RDF (Web Semántica)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B97AD7-35EC-43C7-B838-8DFA0F721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513" y="1672418"/>
            <a:ext cx="2712692" cy="1635588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8029D81-91E4-4B96-BBDF-E09BB56B6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889294"/>
            <a:ext cx="2712692" cy="1638527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821E6CD-9409-41B8-9A16-712848DC1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862" y="3501062"/>
            <a:ext cx="2712692" cy="1642541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3958025-EB22-484F-9313-1DB0A7080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670904"/>
            <a:ext cx="2712692" cy="1641803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04798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27172" y="2533981"/>
            <a:ext cx="9436749" cy="422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 err="1">
                <a:solidFill>
                  <a:srgbClr val="FFFFFF"/>
                </a:solidFill>
              </a:rPr>
              <a:t>Insert</a:t>
            </a:r>
            <a:endParaRPr lang="es-DO" sz="2600" dirty="0">
              <a:solidFill>
                <a:srgbClr val="FFFFFF"/>
              </a:solidFill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B992A0C5-AC96-4BB0-8643-DE9DD3748A7F}"/>
              </a:ext>
            </a:extLst>
          </p:cNvPr>
          <p:cNvSpPr txBox="1">
            <a:spLocks/>
          </p:cNvSpPr>
          <p:nvPr/>
        </p:nvSpPr>
        <p:spPr>
          <a:xfrm>
            <a:off x="1527172" y="2956264"/>
            <a:ext cx="8677168" cy="416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 err="1">
                <a:solidFill>
                  <a:srgbClr val="FFFFFF"/>
                </a:solidFill>
              </a:rPr>
              <a:t>Delete</a:t>
            </a:r>
            <a:endParaRPr lang="es-DO" sz="2600" dirty="0">
              <a:solidFill>
                <a:srgbClr val="FFFFFF"/>
              </a:solidFill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3" y="1393021"/>
            <a:ext cx="92362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Fundamentos SQL – Operaciones Básicas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54F6FBC-2429-4978-AB33-DCC8C92B815D}"/>
              </a:ext>
            </a:extLst>
          </p:cNvPr>
          <p:cNvSpPr txBox="1">
            <a:spLocks/>
          </p:cNvSpPr>
          <p:nvPr/>
        </p:nvSpPr>
        <p:spPr>
          <a:xfrm>
            <a:off x="1527172" y="3372315"/>
            <a:ext cx="7022023" cy="374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 err="1">
                <a:solidFill>
                  <a:srgbClr val="FFFFFF"/>
                </a:solidFill>
              </a:rPr>
              <a:t>Update</a:t>
            </a:r>
            <a:endParaRPr lang="es-DO" sz="2600" dirty="0">
              <a:solidFill>
                <a:srgbClr val="FFFFFF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F730D91-C58B-41F6-981D-78E2333E6E9D}"/>
              </a:ext>
            </a:extLst>
          </p:cNvPr>
          <p:cNvSpPr txBox="1">
            <a:spLocks/>
          </p:cNvSpPr>
          <p:nvPr/>
        </p:nvSpPr>
        <p:spPr>
          <a:xfrm>
            <a:off x="1527172" y="3848146"/>
            <a:ext cx="7022023" cy="374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 err="1">
                <a:solidFill>
                  <a:srgbClr val="FFFFFF"/>
                </a:solidFill>
              </a:rPr>
              <a:t>Select</a:t>
            </a:r>
            <a:endParaRPr lang="es-DO" sz="2600" dirty="0">
              <a:solidFill>
                <a:srgbClr val="FFFFFF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E331DC-6C6E-46F1-9089-63BBF55C7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272" y="2533982"/>
            <a:ext cx="3731690" cy="3645574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2" name="Rectángulo 11"/>
          <p:cNvSpPr/>
          <p:nvPr/>
        </p:nvSpPr>
        <p:spPr>
          <a:xfrm>
            <a:off x="5865756" y="4204011"/>
            <a:ext cx="966627" cy="216262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09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27172" y="2533981"/>
            <a:ext cx="9436749" cy="895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 err="1">
                <a:solidFill>
                  <a:srgbClr val="FFFFFF"/>
                </a:solidFill>
              </a:rPr>
              <a:t>Insert</a:t>
            </a:r>
            <a:r>
              <a:rPr lang="es-DO" sz="2600" dirty="0">
                <a:solidFill>
                  <a:srgbClr val="FFFFFF"/>
                </a:solidFill>
              </a:rPr>
              <a:t> - Agrega registros nuevos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2" y="1393021"/>
            <a:ext cx="99758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Fundamentos SQL – Operaciones Básicas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444D7E7-5E3B-48A7-B65F-542275E3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858" y="3561877"/>
            <a:ext cx="7953375" cy="103822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30963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27172" y="2533981"/>
            <a:ext cx="9436749" cy="895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 err="1">
                <a:solidFill>
                  <a:srgbClr val="FFFFFF"/>
                </a:solidFill>
              </a:rPr>
              <a:t>Delete</a:t>
            </a:r>
            <a:r>
              <a:rPr lang="es-DO" sz="2600" dirty="0">
                <a:solidFill>
                  <a:srgbClr val="FFFFFF"/>
                </a:solidFill>
              </a:rPr>
              <a:t> - Elimina registros existentes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2" y="1393021"/>
            <a:ext cx="99758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Fundamentos SQL – Operaciones Básicas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62FDE7E-615C-4CAC-9D6A-32DE96F95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461" y="3561877"/>
            <a:ext cx="5124450" cy="103822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18756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3483ED2-77A3-413D-A13F-07756821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004" y="190412"/>
            <a:ext cx="2497494" cy="9484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 txBox="1">
            <a:spLocks/>
          </p:cNvSpPr>
          <p:nvPr/>
        </p:nvSpPr>
        <p:spPr>
          <a:xfrm>
            <a:off x="2331556" y="1525779"/>
            <a:ext cx="7528908" cy="836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DO" sz="4000" dirty="0">
                <a:solidFill>
                  <a:srgbClr val="FFFFFF"/>
                </a:solidFill>
              </a:rPr>
              <a:t>Contenido</a:t>
            </a:r>
            <a:r>
              <a:rPr lang="es-DO" sz="6000" dirty="0">
                <a:solidFill>
                  <a:srgbClr val="FFFFFF"/>
                </a:solidFill>
              </a:rPr>
              <a:t> </a:t>
            </a:r>
          </a:p>
          <a:p>
            <a:pPr algn="ctr"/>
            <a:endParaRPr lang="es-DO" sz="4000" dirty="0">
              <a:solidFill>
                <a:srgbClr val="FFFFFF"/>
              </a:solidFill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602AF28-E30B-4D96-A76E-6161CD182A2E}"/>
              </a:ext>
            </a:extLst>
          </p:cNvPr>
          <p:cNvSpPr txBox="1">
            <a:spLocks/>
          </p:cNvSpPr>
          <p:nvPr/>
        </p:nvSpPr>
        <p:spPr>
          <a:xfrm>
            <a:off x="483517" y="2362730"/>
            <a:ext cx="5772151" cy="38167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DO" dirty="0">
                <a:solidFill>
                  <a:srgbClr val="FFFFFF"/>
                </a:solidFill>
                <a:latin typeface="+mj-lt"/>
              </a:rPr>
              <a:t>Introducción a ciencia de  los datos</a:t>
            </a: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Bases de datos y sistemas inteligentes</a:t>
            </a: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Programación con SQL</a:t>
            </a: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Introducción Estadística</a:t>
            </a: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Introducción al lenguaje R</a:t>
            </a: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Programación Estadística básica con R</a:t>
            </a: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Procesamiento de datos con R</a:t>
            </a: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Computación en clúster con R</a:t>
            </a:r>
          </a:p>
          <a:p>
            <a:endParaRPr lang="es-DO" sz="2400" dirty="0">
              <a:solidFill>
                <a:srgbClr val="FFFFFF"/>
              </a:solidFill>
              <a:latin typeface="+mj-lt"/>
            </a:endParaRPr>
          </a:p>
          <a:p>
            <a:endParaRPr lang="es-DO" sz="2600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602AF28-E30B-4D96-A76E-6161CD182A2E}"/>
              </a:ext>
            </a:extLst>
          </p:cNvPr>
          <p:cNvSpPr txBox="1">
            <a:spLocks/>
          </p:cNvSpPr>
          <p:nvPr/>
        </p:nvSpPr>
        <p:spPr>
          <a:xfrm>
            <a:off x="5872800" y="2362730"/>
            <a:ext cx="5791698" cy="43048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DO" dirty="0">
                <a:solidFill>
                  <a:srgbClr val="FFFFFF"/>
                </a:solidFill>
                <a:latin typeface="+mj-lt"/>
              </a:rPr>
              <a:t>Introducción a modelos lineales y aditivos</a:t>
            </a: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Introducción Análisis de serie de tiempo</a:t>
            </a: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Aprendizaje supervisado</a:t>
            </a: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Aprendizaje no supervisado</a:t>
            </a: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Introducción a maquinas de vector soporte</a:t>
            </a: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Introducción a métodos de </a:t>
            </a:r>
            <a:r>
              <a:rPr lang="es-DO" dirty="0" err="1">
                <a:solidFill>
                  <a:srgbClr val="FFFFFF"/>
                </a:solidFill>
                <a:latin typeface="+mj-lt"/>
              </a:rPr>
              <a:t>Kernel</a:t>
            </a:r>
            <a:endParaRPr lang="es-DO" dirty="0">
              <a:solidFill>
                <a:srgbClr val="FFFFFF"/>
              </a:solidFill>
              <a:latin typeface="+mj-lt"/>
            </a:endParaRP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Procesamiento y minería de texto</a:t>
            </a: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Redes neuronales</a:t>
            </a:r>
          </a:p>
          <a:p>
            <a:endParaRPr lang="es-DO" sz="2400" dirty="0">
              <a:solidFill>
                <a:srgbClr val="FFFFFF"/>
              </a:solidFill>
            </a:endParaRPr>
          </a:p>
          <a:p>
            <a:endParaRPr lang="es-DO" sz="2600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001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27172" y="2533981"/>
            <a:ext cx="9436749" cy="895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 err="1">
                <a:solidFill>
                  <a:srgbClr val="FFFFFF"/>
                </a:solidFill>
              </a:rPr>
              <a:t>Update</a:t>
            </a:r>
            <a:r>
              <a:rPr lang="es-DO" sz="2600" dirty="0">
                <a:solidFill>
                  <a:srgbClr val="FFFFFF"/>
                </a:solidFill>
              </a:rPr>
              <a:t> - Actualiza/modifica registros existentes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2" y="1393021"/>
            <a:ext cx="99758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Fundamentos SQL – Operaciones Básicas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D54B96-3AF7-4298-ABFF-DD752D19B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3561877"/>
            <a:ext cx="8572500" cy="104775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47378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27172" y="2533981"/>
            <a:ext cx="9436749" cy="895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 err="1">
                <a:solidFill>
                  <a:srgbClr val="FFFFFF"/>
                </a:solidFill>
              </a:rPr>
              <a:t>Select</a:t>
            </a:r>
            <a:r>
              <a:rPr lang="es-DO" sz="2600" dirty="0">
                <a:solidFill>
                  <a:srgbClr val="FFFFFF"/>
                </a:solidFill>
              </a:rPr>
              <a:t> - consulta registros existentes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2" y="1393021"/>
            <a:ext cx="99758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Fundamentos SQL – Operaciones Básicas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0D73950-0AC0-4CA7-995E-19E7C652E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553" y="3561877"/>
            <a:ext cx="7562850" cy="97155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7885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3" y="1393021"/>
            <a:ext cx="92362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Fundamentos SQL - Operaciones Básicas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714E522-4B17-4B6F-9798-4B282030C02B}"/>
              </a:ext>
            </a:extLst>
          </p:cNvPr>
          <p:cNvSpPr/>
          <p:nvPr/>
        </p:nvSpPr>
        <p:spPr>
          <a:xfrm>
            <a:off x="1287259" y="4388182"/>
            <a:ext cx="962339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https://github.com/mrprofe/Itla-Diplomado-Data-Science/tree/master/1-Fundamentos-SQL</a:t>
            </a:r>
            <a:endParaRPr lang="es-E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3AF48A0-B8D8-444B-90B0-4C732521C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54" y="2653516"/>
            <a:ext cx="4994237" cy="1550968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73084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87" y="2503487"/>
            <a:ext cx="11211687" cy="1325563"/>
          </a:xfrm>
        </p:spPr>
        <p:txBody>
          <a:bodyPr>
            <a:noAutofit/>
          </a:bodyPr>
          <a:lstStyle/>
          <a:p>
            <a:pPr algn="ctr"/>
            <a:r>
              <a:rPr lang="es-DO" sz="4000" dirty="0">
                <a:solidFill>
                  <a:srgbClr val="FFFFFF"/>
                </a:solidFill>
              </a:rPr>
              <a:t>Actividad 1.2</a:t>
            </a:r>
            <a:br>
              <a:rPr lang="es-DO" sz="4000" dirty="0">
                <a:solidFill>
                  <a:srgbClr val="FFFFFF"/>
                </a:solidFill>
              </a:rPr>
            </a:br>
            <a:r>
              <a:rPr lang="es-DO" sz="4000" dirty="0">
                <a:solidFill>
                  <a:srgbClr val="FFFFFF"/>
                </a:solidFill>
              </a:rPr>
              <a:t>Introducción a Business </a:t>
            </a:r>
            <a:r>
              <a:rPr lang="es-DO" sz="4000" dirty="0" err="1">
                <a:solidFill>
                  <a:srgbClr val="FFFFFF"/>
                </a:solidFill>
              </a:rPr>
              <a:t>Intelligence</a:t>
            </a:r>
            <a:endParaRPr lang="es-DO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820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Business </a:t>
            </a:r>
            <a:r>
              <a:rPr lang="es-DO" sz="4000" dirty="0" err="1">
                <a:solidFill>
                  <a:srgbClr val="FFFFFF"/>
                </a:solidFill>
              </a:rPr>
              <a:t>Intelligence</a:t>
            </a:r>
            <a:endParaRPr lang="es-DO" sz="4000" dirty="0">
              <a:solidFill>
                <a:srgbClr val="FFFFFF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27173" y="2350931"/>
            <a:ext cx="9168536" cy="1221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DO" sz="2600" dirty="0">
                <a:solidFill>
                  <a:srgbClr val="FFFFFF"/>
                </a:solidFill>
              </a:rPr>
              <a:t>“Es la habilidad de transformar los datos en información y la información en conocimiento para optimizar la toma de decisiones”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2" y="1393021"/>
            <a:ext cx="76739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Definiciones: Business </a:t>
            </a:r>
            <a:r>
              <a:rPr lang="es-DO" sz="3000" dirty="0" err="1">
                <a:solidFill>
                  <a:srgbClr val="FFFFFF"/>
                </a:solidFill>
              </a:rPr>
              <a:t>Intelligence</a:t>
            </a:r>
            <a:endParaRPr lang="es-DO" sz="3000" dirty="0">
              <a:solidFill>
                <a:srgbClr val="FFFFFF"/>
              </a:solidFill>
            </a:endParaRPr>
          </a:p>
        </p:txBody>
      </p:sp>
      <p:pic>
        <p:nvPicPr>
          <p:cNvPr id="7178" name="Picture 10" descr="Resultado de imagen para business intelligence">
            <a:extLst>
              <a:ext uri="{FF2B5EF4-FFF2-40B4-BE49-F238E27FC236}">
                <a16:creationId xmlns:a16="http://schemas.microsoft.com/office/drawing/2014/main" id="{0F4D82A4-C2EC-42CF-B340-E401AF49C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234136"/>
            <a:ext cx="3371850" cy="214290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para business intelligence">
            <a:extLst>
              <a:ext uri="{FF2B5EF4-FFF2-40B4-BE49-F238E27FC236}">
                <a16:creationId xmlns:a16="http://schemas.microsoft.com/office/drawing/2014/main" id="{C3699036-5F5F-4E68-A567-F8325A1E4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265" y="3586826"/>
            <a:ext cx="4019810" cy="298857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976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Business </a:t>
            </a:r>
            <a:r>
              <a:rPr lang="es-DO" sz="4000" dirty="0" err="1">
                <a:solidFill>
                  <a:srgbClr val="FFFFFF"/>
                </a:solidFill>
              </a:rPr>
              <a:t>Intelligence</a:t>
            </a:r>
            <a:endParaRPr lang="es-DO" sz="4000" dirty="0">
              <a:solidFill>
                <a:srgbClr val="FFFFFF"/>
              </a:solidFill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2" y="13930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Conceptos: Dato, Información, Conocimiento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7F7D799E-3E76-4B6F-B046-EABCF4306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009984"/>
              </p:ext>
            </p:extLst>
          </p:nvPr>
        </p:nvGraphicFramePr>
        <p:xfrm>
          <a:off x="688972" y="2590800"/>
          <a:ext cx="10967409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4943">
                  <a:extLst>
                    <a:ext uri="{9D8B030D-6E8A-4147-A177-3AD203B41FA5}">
                      <a16:colId xmlns:a16="http://schemas.microsoft.com/office/drawing/2014/main" val="726732119"/>
                    </a:ext>
                  </a:extLst>
                </a:gridCol>
                <a:gridCol w="3696233">
                  <a:extLst>
                    <a:ext uri="{9D8B030D-6E8A-4147-A177-3AD203B41FA5}">
                      <a16:colId xmlns:a16="http://schemas.microsoft.com/office/drawing/2014/main" val="2486223153"/>
                    </a:ext>
                  </a:extLst>
                </a:gridCol>
                <a:gridCol w="3696233">
                  <a:extLst>
                    <a:ext uri="{9D8B030D-6E8A-4147-A177-3AD203B41FA5}">
                      <a16:colId xmlns:a16="http://schemas.microsoft.com/office/drawing/2014/main" val="2601829934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pPr algn="ctr"/>
                      <a:r>
                        <a:rPr lang="es-DO" sz="1500" dirty="0"/>
                        <a:t>Dato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DO" sz="1500" dirty="0"/>
                        <a:t>Información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DO" sz="1500" dirty="0"/>
                        <a:t>Conocimiento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06696042"/>
                  </a:ext>
                </a:extLst>
              </a:tr>
              <a:tr h="337428">
                <a:tc>
                  <a:txBody>
                    <a:bodyPr/>
                    <a:lstStyle/>
                    <a:p>
                      <a:pPr algn="ctr"/>
                      <a:r>
                        <a:rPr lang="es-DO" sz="1400" dirty="0">
                          <a:highlight>
                            <a:srgbClr val="00FF00"/>
                          </a:highlight>
                        </a:rPr>
                        <a:t>35 años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DO" sz="1400" baseline="0" dirty="0"/>
                        <a:t>Muchos </a:t>
                      </a:r>
                      <a:r>
                        <a:rPr lang="es-DO" sz="1400" baseline="0" dirty="0">
                          <a:highlight>
                            <a:srgbClr val="00FF00"/>
                          </a:highlight>
                        </a:rPr>
                        <a:t>clientes</a:t>
                      </a:r>
                      <a:r>
                        <a:rPr lang="es-DO" sz="1400" baseline="0" dirty="0"/>
                        <a:t> tienen </a:t>
                      </a:r>
                      <a:r>
                        <a:rPr lang="es-DO" sz="1400" baseline="0" dirty="0">
                          <a:highlight>
                            <a:srgbClr val="00FF00"/>
                          </a:highlight>
                        </a:rPr>
                        <a:t>35 años</a:t>
                      </a:r>
                      <a:r>
                        <a:rPr lang="es-DO" sz="1400" baseline="0" dirty="0"/>
                        <a:t>.</a:t>
                      </a:r>
                      <a:endParaRPr lang="es-DO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DO" sz="1400" dirty="0"/>
                        <a:t>El </a:t>
                      </a:r>
                      <a:r>
                        <a:rPr lang="es-DO" sz="1400" dirty="0">
                          <a:highlight>
                            <a:srgbClr val="00FF00"/>
                          </a:highlight>
                        </a:rPr>
                        <a:t>75 % </a:t>
                      </a:r>
                      <a:r>
                        <a:rPr lang="es-DO" sz="1400" dirty="0"/>
                        <a:t>de los </a:t>
                      </a:r>
                      <a:r>
                        <a:rPr lang="es-DO" sz="1400" dirty="0">
                          <a:highlight>
                            <a:srgbClr val="00FF00"/>
                          </a:highlight>
                        </a:rPr>
                        <a:t>clientes</a:t>
                      </a:r>
                      <a:r>
                        <a:rPr lang="es-DO" sz="1400" dirty="0"/>
                        <a:t> que compran </a:t>
                      </a:r>
                      <a:r>
                        <a:rPr lang="es-DO" sz="1400" dirty="0">
                          <a:highlight>
                            <a:srgbClr val="00FF00"/>
                          </a:highlight>
                        </a:rPr>
                        <a:t>X producto </a:t>
                      </a:r>
                      <a:r>
                        <a:rPr lang="es-DO" sz="1400" dirty="0"/>
                        <a:t>tienen </a:t>
                      </a:r>
                      <a:r>
                        <a:rPr lang="es-DO" sz="1400" dirty="0">
                          <a:highlight>
                            <a:srgbClr val="00FF00"/>
                          </a:highlight>
                        </a:rPr>
                        <a:t>35 años</a:t>
                      </a:r>
                      <a:r>
                        <a:rPr lang="es-DO" sz="14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16797064"/>
                  </a:ext>
                </a:extLst>
              </a:tr>
            </a:tbl>
          </a:graphicData>
        </a:graphic>
      </p:graphicFrame>
      <p:pic>
        <p:nvPicPr>
          <p:cNvPr id="7182" name="Picture 14" descr="Resultado de imagen para dato informacion conocimiento">
            <a:extLst>
              <a:ext uri="{FF2B5EF4-FFF2-40B4-BE49-F238E27FC236}">
                <a16:creationId xmlns:a16="http://schemas.microsoft.com/office/drawing/2014/main" id="{77AF37E4-0759-4A37-9180-22B69C80D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840" y="3610759"/>
            <a:ext cx="4613672" cy="285750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650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Business </a:t>
            </a:r>
            <a:r>
              <a:rPr lang="es-DO" sz="4000" dirty="0" err="1">
                <a:solidFill>
                  <a:srgbClr val="FFFFFF"/>
                </a:solidFill>
              </a:rPr>
              <a:t>Intelligence</a:t>
            </a:r>
            <a:endParaRPr lang="es-DO" sz="4000" dirty="0">
              <a:solidFill>
                <a:srgbClr val="FFFFFF"/>
              </a:solidFill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2" y="13930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Niveles de realización: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AAE3D8C-86D0-45CA-B5CA-B7886FAE638A}"/>
              </a:ext>
            </a:extLst>
          </p:cNvPr>
          <p:cNvSpPr txBox="1">
            <a:spLocks/>
          </p:cNvSpPr>
          <p:nvPr/>
        </p:nvSpPr>
        <p:spPr>
          <a:xfrm>
            <a:off x="1527173" y="2344992"/>
            <a:ext cx="10515600" cy="895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DO" sz="2600" dirty="0">
                <a:solidFill>
                  <a:srgbClr val="FFFFFF"/>
                </a:solidFill>
              </a:rPr>
              <a:t>Clasificación por nivel de dificultad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9B29C39-7463-4C6C-B4F3-5EFF92F3DC94}"/>
              </a:ext>
            </a:extLst>
          </p:cNvPr>
          <p:cNvSpPr txBox="1">
            <a:spLocks/>
          </p:cNvSpPr>
          <p:nvPr/>
        </p:nvSpPr>
        <p:spPr>
          <a:xfrm>
            <a:off x="1527173" y="3435032"/>
            <a:ext cx="5045077" cy="21983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DO" sz="2600" dirty="0">
                <a:solidFill>
                  <a:srgbClr val="FFFFFF"/>
                </a:solidFill>
              </a:rPr>
              <a:t>Informes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Informes predefinidos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Informes a la medida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Consultas OLAP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Alertas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DO" sz="3600" dirty="0">
              <a:solidFill>
                <a:srgbClr val="FFFFFF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263974D-CFDD-4080-9331-57F3230AE57D}"/>
              </a:ext>
            </a:extLst>
          </p:cNvPr>
          <p:cNvSpPr txBox="1">
            <a:spLocks/>
          </p:cNvSpPr>
          <p:nvPr/>
        </p:nvSpPr>
        <p:spPr>
          <a:xfrm>
            <a:off x="6784973" y="3438973"/>
            <a:ext cx="5045077" cy="21983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DO" sz="2600" dirty="0">
                <a:solidFill>
                  <a:srgbClr val="FFFFFF"/>
                </a:solidFill>
              </a:rPr>
              <a:t>Análisis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Análisis estadístico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Pronósticos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Minería de datos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Optimización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DO" sz="3600" dirty="0">
              <a:solidFill>
                <a:srgbClr val="FFFFFF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DC76B9-79E8-409F-94E1-64788BB67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254" y="365125"/>
            <a:ext cx="3296418" cy="2041160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01267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Business </a:t>
            </a:r>
            <a:r>
              <a:rPr lang="es-DO" sz="4000" dirty="0" err="1">
                <a:solidFill>
                  <a:srgbClr val="FFFFFF"/>
                </a:solidFill>
              </a:rPr>
              <a:t>Intelligence</a:t>
            </a:r>
            <a:endParaRPr lang="es-DO" sz="4000" dirty="0">
              <a:solidFill>
                <a:srgbClr val="FFFFFF"/>
              </a:solidFill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2" y="1393022"/>
            <a:ext cx="10515600" cy="789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Arquitectura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9891F3-F7CD-4258-9F96-C03E00E1A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38" y="2389031"/>
            <a:ext cx="5748434" cy="429806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  <p:pic>
        <p:nvPicPr>
          <p:cNvPr id="14340" name="Picture 4" descr="Resultado de imagen para data warehouse snowflake schema">
            <a:extLst>
              <a:ext uri="{FF2B5EF4-FFF2-40B4-BE49-F238E27FC236}">
                <a16:creationId xmlns:a16="http://schemas.microsoft.com/office/drawing/2014/main" id="{47AD6B49-5032-457A-BD85-B36A09B98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609" y="4519012"/>
            <a:ext cx="2525932" cy="199037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Resultado de imagen para data warehouse snowflake schema">
            <a:extLst>
              <a:ext uri="{FF2B5EF4-FFF2-40B4-BE49-F238E27FC236}">
                <a16:creationId xmlns:a16="http://schemas.microsoft.com/office/drawing/2014/main" id="{D2C2B2A3-DDFD-4620-B91A-2D3891491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055" y="4519012"/>
            <a:ext cx="2525932" cy="199037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Resultado de imagen para cubos olap">
            <a:extLst>
              <a:ext uri="{FF2B5EF4-FFF2-40B4-BE49-F238E27FC236}">
                <a16:creationId xmlns:a16="http://schemas.microsoft.com/office/drawing/2014/main" id="{EEFB37B6-87B3-47D1-836E-AA56B7F53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375" y="1497796"/>
            <a:ext cx="3075875" cy="252905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164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Business </a:t>
            </a:r>
            <a:r>
              <a:rPr lang="es-DO" sz="4000" dirty="0" err="1">
                <a:solidFill>
                  <a:srgbClr val="FFFFFF"/>
                </a:solidFill>
              </a:rPr>
              <a:t>Intelligence</a:t>
            </a:r>
            <a:endParaRPr lang="es-DO" sz="4000" dirty="0">
              <a:solidFill>
                <a:srgbClr val="FFFFFF"/>
              </a:solidFill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2" y="13930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Herramientas de BI</a:t>
            </a:r>
          </a:p>
        </p:txBody>
      </p:sp>
      <p:pic>
        <p:nvPicPr>
          <p:cNvPr id="16386" name="Picture 2" descr="Dataprix: arquitectura data warehouse: STG, ODS, DWH y DM">
            <a:extLst>
              <a:ext uri="{FF2B5EF4-FFF2-40B4-BE49-F238E27FC236}">
                <a16:creationId xmlns:a16="http://schemas.microsoft.com/office/drawing/2014/main" id="{D49F8866-D752-4D84-AF30-640A81B81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79" y="2479583"/>
            <a:ext cx="5162550" cy="4075697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n para Sistema Gestor de Bases de Datos">
            <a:extLst>
              <a:ext uri="{FF2B5EF4-FFF2-40B4-BE49-F238E27FC236}">
                <a16:creationId xmlns:a16="http://schemas.microsoft.com/office/drawing/2014/main" id="{7D5AB7DF-15D9-453F-9AB0-F8DB0F5C2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054" y="2055802"/>
            <a:ext cx="5181243" cy="119198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Resultado de imagen para etl">
            <a:extLst>
              <a:ext uri="{FF2B5EF4-FFF2-40B4-BE49-F238E27FC236}">
                <a16:creationId xmlns:a16="http://schemas.microsoft.com/office/drawing/2014/main" id="{F27A6B41-B649-4690-9E4F-0E3B40C51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811" y="3347144"/>
            <a:ext cx="2696239" cy="155439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Resultado de imagen para reporting">
            <a:extLst>
              <a:ext uri="{FF2B5EF4-FFF2-40B4-BE49-F238E27FC236}">
                <a16:creationId xmlns:a16="http://schemas.microsoft.com/office/drawing/2014/main" id="{AD091E3B-342C-4F9D-8366-88840926F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699" y="3347142"/>
            <a:ext cx="2362598" cy="1554391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0124437-3CF3-4C3B-9FB0-2FCDB8BB1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6812" y="5000890"/>
            <a:ext cx="2696238" cy="1554390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57F9439-0CF0-475E-8448-AF1BD9DC85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1699" y="5000890"/>
            <a:ext cx="2362598" cy="1554390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88383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Business </a:t>
            </a:r>
            <a:r>
              <a:rPr lang="es-DO" sz="4000" dirty="0" err="1">
                <a:solidFill>
                  <a:srgbClr val="FFFFFF"/>
                </a:solidFill>
              </a:rPr>
              <a:t>Intelligence</a:t>
            </a:r>
            <a:endParaRPr lang="es-DO" sz="4000" dirty="0">
              <a:solidFill>
                <a:srgbClr val="FFFFFF"/>
              </a:solidFill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3" y="1393021"/>
            <a:ext cx="92362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BI en la practica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714E522-4B17-4B6F-9798-4B282030C02B}"/>
              </a:ext>
            </a:extLst>
          </p:cNvPr>
          <p:cNvSpPr/>
          <p:nvPr/>
        </p:nvSpPr>
        <p:spPr>
          <a:xfrm>
            <a:off x="0" y="4388182"/>
            <a:ext cx="1228669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https://github.com/mrprofe/Itla-Diplomado-Data-Science/tree/master/2-Fundamentos-Business-Intelligence</a:t>
            </a:r>
            <a:endParaRPr lang="es-E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3AF48A0-B8D8-444B-90B0-4C732521C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54" y="2653516"/>
            <a:ext cx="4994237" cy="1550968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89701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845" y="2103437"/>
            <a:ext cx="6436310" cy="1325563"/>
          </a:xfrm>
        </p:spPr>
        <p:txBody>
          <a:bodyPr>
            <a:noAutofit/>
          </a:bodyPr>
          <a:lstStyle/>
          <a:p>
            <a:pPr algn="ctr"/>
            <a:r>
              <a:rPr lang="es-DO" sz="4000" dirty="0">
                <a:solidFill>
                  <a:srgbClr val="FFFFFF"/>
                </a:solidFill>
              </a:rPr>
              <a:t>Modulo 1</a:t>
            </a:r>
            <a:br>
              <a:rPr lang="es-DO" sz="4000" dirty="0">
                <a:solidFill>
                  <a:srgbClr val="FFFFFF"/>
                </a:solidFill>
              </a:rPr>
            </a:br>
            <a:r>
              <a:rPr lang="es-DO" sz="4000" dirty="0">
                <a:solidFill>
                  <a:srgbClr val="FFFFFF"/>
                </a:solidFill>
              </a:rPr>
              <a:t>Ciencia de Datos</a:t>
            </a:r>
          </a:p>
        </p:txBody>
      </p:sp>
    </p:spTree>
    <p:extLst>
      <p:ext uri="{BB962C8B-B14F-4D97-AF65-F5344CB8AC3E}">
        <p14:creationId xmlns:p14="http://schemas.microsoft.com/office/powerpoint/2010/main" val="4025586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Modulo 1 – Ciencia de Datos 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B943D1-3D1C-47EF-8D07-64232FE6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DO" sz="2600" dirty="0">
                <a:solidFill>
                  <a:srgbClr val="FFFFFF"/>
                </a:solidFill>
                <a:latin typeface="+mj-lt"/>
              </a:rPr>
              <a:t>Actividad 1.1 - Bases de datos y Sistemas Inteligentes</a:t>
            </a:r>
          </a:p>
          <a:p>
            <a:r>
              <a:rPr lang="es-DO" sz="2600" dirty="0">
                <a:solidFill>
                  <a:srgbClr val="FFFFFF"/>
                </a:solidFill>
                <a:latin typeface="+mj-lt"/>
              </a:rPr>
              <a:t>Actividad 1.2 - Introducción a la ciencia de datos</a:t>
            </a:r>
          </a:p>
          <a:p>
            <a:r>
              <a:rPr lang="es-DO" sz="2600" dirty="0">
                <a:solidFill>
                  <a:srgbClr val="FFFFFF"/>
                </a:solidFill>
                <a:latin typeface="+mj-lt"/>
              </a:rPr>
              <a:t>Actividad 2.1 - Programación con SQL Básico</a:t>
            </a:r>
          </a:p>
          <a:p>
            <a:r>
              <a:rPr lang="es-DO" sz="2600" dirty="0">
                <a:solidFill>
                  <a:srgbClr val="FFFFFF"/>
                </a:solidFill>
                <a:latin typeface="+mj-lt"/>
              </a:rPr>
              <a:t>Actividad 2.2 - Introducción Estadística</a:t>
            </a:r>
          </a:p>
          <a:p>
            <a:r>
              <a:rPr lang="es-DO" sz="2600" dirty="0">
                <a:solidFill>
                  <a:srgbClr val="FFFFFF"/>
                </a:solidFill>
                <a:latin typeface="+mj-lt"/>
              </a:rPr>
              <a:t>Actividad 2.3 - Introducción al Lenguaje R</a:t>
            </a:r>
          </a:p>
          <a:p>
            <a:r>
              <a:rPr lang="es-DO" sz="2600" dirty="0">
                <a:solidFill>
                  <a:srgbClr val="FFFFFF"/>
                </a:solidFill>
                <a:latin typeface="+mj-lt"/>
              </a:rPr>
              <a:t>Actividad 3.4 - Programación Estadística Básica con R</a:t>
            </a: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327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Actividad 1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73AEAEA-C9F0-4D6F-9625-087412256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DO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5602AF28-E30B-4D96-A76E-6161CD182A2E}"/>
              </a:ext>
            </a:extLst>
          </p:cNvPr>
          <p:cNvSpPr txBox="1">
            <a:spLocks/>
          </p:cNvSpPr>
          <p:nvPr/>
        </p:nvSpPr>
        <p:spPr>
          <a:xfrm>
            <a:off x="914400" y="1602731"/>
            <a:ext cx="6388729" cy="4536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DO" sz="2600" dirty="0">
                <a:solidFill>
                  <a:srgbClr val="FFFFFF"/>
                </a:solidFill>
                <a:latin typeface="+mj-lt"/>
              </a:rPr>
              <a:t>Introducción a Bases de Datos</a:t>
            </a:r>
          </a:p>
          <a:p>
            <a:pPr lvl="1"/>
            <a:r>
              <a:rPr lang="es-DO" sz="2600" dirty="0">
                <a:solidFill>
                  <a:srgbClr val="FFFFFF"/>
                </a:solidFill>
                <a:latin typeface="+mj-lt"/>
              </a:rPr>
              <a:t>Definición</a:t>
            </a:r>
          </a:p>
          <a:p>
            <a:pPr lvl="1"/>
            <a:r>
              <a:rPr lang="es-DO" sz="2600" dirty="0">
                <a:solidFill>
                  <a:srgbClr val="FFFFFF"/>
                </a:solidFill>
                <a:latin typeface="+mj-lt"/>
              </a:rPr>
              <a:t>Tipo de base de datos</a:t>
            </a:r>
          </a:p>
          <a:p>
            <a:pPr lvl="1"/>
            <a:r>
              <a:rPr lang="es-DO" sz="2600" dirty="0">
                <a:solidFill>
                  <a:srgbClr val="FFFFFF"/>
                </a:solidFill>
                <a:latin typeface="+mj-lt"/>
              </a:rPr>
              <a:t>Componentes </a:t>
            </a:r>
            <a:r>
              <a:rPr lang="es-DO" sz="2600" dirty="0" err="1">
                <a:solidFill>
                  <a:srgbClr val="FFFFFF"/>
                </a:solidFill>
                <a:latin typeface="+mj-lt"/>
              </a:rPr>
              <a:t>db</a:t>
            </a:r>
            <a:r>
              <a:rPr lang="es-DO" sz="2600" dirty="0">
                <a:solidFill>
                  <a:srgbClr val="FFFFFF"/>
                </a:solidFill>
                <a:latin typeface="+mj-lt"/>
              </a:rPr>
              <a:t> relacionales</a:t>
            </a:r>
          </a:p>
          <a:p>
            <a:pPr lvl="1"/>
            <a:r>
              <a:rPr lang="es-DO" sz="2600" dirty="0">
                <a:solidFill>
                  <a:srgbClr val="FFFFFF"/>
                </a:solidFill>
                <a:latin typeface="+mj-lt"/>
              </a:rPr>
              <a:t>Tipos de consultas</a:t>
            </a:r>
          </a:p>
          <a:p>
            <a:pPr lvl="1"/>
            <a:r>
              <a:rPr lang="es-DO" sz="2600" dirty="0">
                <a:solidFill>
                  <a:srgbClr val="FFFFFF"/>
                </a:solidFill>
                <a:latin typeface="+mj-lt"/>
              </a:rPr>
              <a:t>Fundamentos SQL - Operaciones</a:t>
            </a: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9B4DAAFD-E096-464B-AF86-92AE92706A43}"/>
              </a:ext>
            </a:extLst>
          </p:cNvPr>
          <p:cNvSpPr txBox="1">
            <a:spLocks/>
          </p:cNvSpPr>
          <p:nvPr/>
        </p:nvSpPr>
        <p:spPr>
          <a:xfrm>
            <a:off x="5784535" y="1598690"/>
            <a:ext cx="5720925" cy="3230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DO" sz="2600" dirty="0">
                <a:solidFill>
                  <a:srgbClr val="FFFFFF"/>
                </a:solidFill>
                <a:latin typeface="+mj-lt"/>
              </a:rPr>
              <a:t>Introducción a Business </a:t>
            </a:r>
            <a:r>
              <a:rPr lang="es-DO" sz="2600" dirty="0" err="1">
                <a:solidFill>
                  <a:srgbClr val="FFFFFF"/>
                </a:solidFill>
                <a:latin typeface="+mj-lt"/>
              </a:rPr>
              <a:t>Intelligence</a:t>
            </a:r>
            <a:endParaRPr lang="es-DO" sz="2600" dirty="0">
              <a:solidFill>
                <a:srgbClr val="FFFFFF"/>
              </a:solidFill>
              <a:latin typeface="+mj-lt"/>
            </a:endParaRPr>
          </a:p>
          <a:p>
            <a:pPr lvl="1"/>
            <a:r>
              <a:rPr lang="es-DO" sz="2600" dirty="0">
                <a:solidFill>
                  <a:srgbClr val="FFFFFF"/>
                </a:solidFill>
                <a:latin typeface="+mj-lt"/>
              </a:rPr>
              <a:t>Definición</a:t>
            </a:r>
          </a:p>
          <a:p>
            <a:pPr lvl="1"/>
            <a:r>
              <a:rPr lang="es-DO" sz="2600" dirty="0">
                <a:solidFill>
                  <a:srgbClr val="FFFFFF"/>
                </a:solidFill>
                <a:latin typeface="+mj-lt"/>
              </a:rPr>
              <a:t>Conceptos: Dato, Información, Conocimiento</a:t>
            </a:r>
          </a:p>
          <a:p>
            <a:pPr lvl="1"/>
            <a:r>
              <a:rPr lang="es-DO" sz="2600" dirty="0">
                <a:solidFill>
                  <a:srgbClr val="FFFFFF"/>
                </a:solidFill>
                <a:latin typeface="+mj-lt"/>
              </a:rPr>
              <a:t>Niveles de realización</a:t>
            </a:r>
          </a:p>
          <a:p>
            <a:pPr lvl="1"/>
            <a:r>
              <a:rPr lang="es-DO" sz="2600" dirty="0" err="1">
                <a:solidFill>
                  <a:srgbClr val="FFFFFF"/>
                </a:solidFill>
                <a:latin typeface="+mj-lt"/>
              </a:rPr>
              <a:t>Datawarehouse</a:t>
            </a:r>
            <a:r>
              <a:rPr lang="es-DO" sz="2600" dirty="0">
                <a:solidFill>
                  <a:srgbClr val="FFFFFF"/>
                </a:solidFill>
                <a:latin typeface="+mj-lt"/>
              </a:rPr>
              <a:t>: Arquitectura</a:t>
            </a:r>
          </a:p>
          <a:p>
            <a:pPr lvl="1"/>
            <a:r>
              <a:rPr lang="es-DO" sz="2600" dirty="0">
                <a:solidFill>
                  <a:srgbClr val="FFFFFF"/>
                </a:solidFill>
                <a:latin typeface="+mj-lt"/>
              </a:rPr>
              <a:t>Herramientas de BI</a:t>
            </a:r>
          </a:p>
          <a:p>
            <a:pPr lvl="1"/>
            <a:endParaRPr lang="es-DO" dirty="0">
              <a:solidFill>
                <a:srgbClr val="FFFFFF"/>
              </a:solidFill>
              <a:latin typeface="+mj-lt"/>
            </a:endParaRPr>
          </a:p>
          <a:p>
            <a:pPr lvl="1"/>
            <a:endParaRPr lang="es-DO" dirty="0">
              <a:solidFill>
                <a:srgbClr val="FFFFFF"/>
              </a:solidFill>
              <a:latin typeface="+mj-lt"/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595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038" y="2503487"/>
            <a:ext cx="10193274" cy="1325563"/>
          </a:xfrm>
        </p:spPr>
        <p:txBody>
          <a:bodyPr>
            <a:noAutofit/>
          </a:bodyPr>
          <a:lstStyle/>
          <a:p>
            <a:pPr algn="ctr"/>
            <a:r>
              <a:rPr lang="es-DO" sz="4000" dirty="0">
                <a:solidFill>
                  <a:srgbClr val="FFFFFF"/>
                </a:solidFill>
              </a:rPr>
              <a:t>Actividad 1.1</a:t>
            </a:r>
            <a:br>
              <a:rPr lang="es-DO" sz="4000" dirty="0">
                <a:solidFill>
                  <a:srgbClr val="FFFFFF"/>
                </a:solidFill>
              </a:rPr>
            </a:br>
            <a:r>
              <a:rPr lang="es-DO" sz="4000" dirty="0">
                <a:solidFill>
                  <a:srgbClr val="FFFFFF"/>
                </a:solidFill>
              </a:rPr>
              <a:t>Introducción a Base de Datos</a:t>
            </a:r>
          </a:p>
        </p:txBody>
      </p:sp>
    </p:spTree>
    <p:extLst>
      <p:ext uri="{BB962C8B-B14F-4D97-AF65-F5344CB8AC3E}">
        <p14:creationId xmlns:p14="http://schemas.microsoft.com/office/powerpoint/2010/main" val="3379895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36051" y="2525103"/>
            <a:ext cx="10515600" cy="558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DO" sz="2600" dirty="0">
                <a:solidFill>
                  <a:srgbClr val="FFFFFF"/>
                </a:solidFill>
              </a:rPr>
              <a:t>“Colección de Información Organizada”, </a:t>
            </a:r>
            <a:r>
              <a:rPr lang="es-DO" sz="2600" dirty="0" err="1">
                <a:solidFill>
                  <a:srgbClr val="FFFFFF"/>
                </a:solidFill>
              </a:rPr>
              <a:t>Monografias</a:t>
            </a:r>
            <a:endParaRPr lang="es-DO" sz="2600" dirty="0">
              <a:solidFill>
                <a:srgbClr val="FFFFFF"/>
              </a:solidFill>
            </a:endParaRPr>
          </a:p>
        </p:txBody>
      </p:sp>
      <p:pic>
        <p:nvPicPr>
          <p:cNvPr id="3076" name="Picture 4" descr="Resultado de imagen para base de datos">
            <a:extLst>
              <a:ext uri="{FF2B5EF4-FFF2-40B4-BE49-F238E27FC236}">
                <a16:creationId xmlns:a16="http://schemas.microsoft.com/office/drawing/2014/main" id="{7FE3CF77-CC65-479A-AEC6-BE1370F03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398" y="94233"/>
            <a:ext cx="2429629" cy="24308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B992A0C5-AC96-4BB0-8643-DE9DD3748A7F}"/>
              </a:ext>
            </a:extLst>
          </p:cNvPr>
          <p:cNvSpPr txBox="1">
            <a:spLocks/>
          </p:cNvSpPr>
          <p:nvPr/>
        </p:nvSpPr>
        <p:spPr>
          <a:xfrm>
            <a:off x="1536922" y="3253628"/>
            <a:ext cx="9118155" cy="11164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DO" sz="2600" dirty="0">
                <a:solidFill>
                  <a:srgbClr val="FFFFFF"/>
                </a:solidFill>
              </a:rPr>
              <a:t>“Son una fuente central de datos significativos los cuales son compartidos por numerosos usuarios para numerosas aplicaciones”, Kendall y Kendall (2005)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3" y="1393021"/>
            <a:ext cx="50548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 err="1">
                <a:solidFill>
                  <a:srgbClr val="FFFFFF"/>
                </a:solidFill>
              </a:rPr>
              <a:t>Definiciónes</a:t>
            </a:r>
            <a:endParaRPr lang="es-DO" sz="3000" dirty="0">
              <a:solidFill>
                <a:srgbClr val="FFFFFF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BB31476-4AC1-4F85-B0B9-67332CF2BBC8}"/>
              </a:ext>
            </a:extLst>
          </p:cNvPr>
          <p:cNvSpPr txBox="1">
            <a:spLocks/>
          </p:cNvSpPr>
          <p:nvPr/>
        </p:nvSpPr>
        <p:spPr>
          <a:xfrm>
            <a:off x="1536051" y="4545217"/>
            <a:ext cx="9118155" cy="874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DO" sz="2600" dirty="0">
                <a:solidFill>
                  <a:srgbClr val="FFFFFF"/>
                </a:solidFill>
              </a:rPr>
              <a:t>“Es un conjunto de datos pertenecientes a un mismo contexto y almacenados sistemáticamente para su posterior uso.” Wikipedia</a:t>
            </a:r>
          </a:p>
        </p:txBody>
      </p:sp>
    </p:spTree>
    <p:extLst>
      <p:ext uri="{BB962C8B-B14F-4D97-AF65-F5344CB8AC3E}">
        <p14:creationId xmlns:p14="http://schemas.microsoft.com/office/powerpoint/2010/main" val="537420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36051" y="2533981"/>
            <a:ext cx="5081446" cy="549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 err="1">
                <a:solidFill>
                  <a:srgbClr val="FFFFFF"/>
                </a:solidFill>
              </a:rPr>
              <a:t>Sql</a:t>
            </a:r>
            <a:r>
              <a:rPr lang="es-DO" sz="2600" dirty="0">
                <a:solidFill>
                  <a:srgbClr val="FFFFFF"/>
                </a:solidFill>
              </a:rPr>
              <a:t> (Modelo Relacional) 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B992A0C5-AC96-4BB0-8643-DE9DD3748A7F}"/>
              </a:ext>
            </a:extLst>
          </p:cNvPr>
          <p:cNvSpPr txBox="1">
            <a:spLocks/>
          </p:cNvSpPr>
          <p:nvPr/>
        </p:nvSpPr>
        <p:spPr>
          <a:xfrm>
            <a:off x="1536051" y="3196762"/>
            <a:ext cx="5258855" cy="549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 err="1">
                <a:solidFill>
                  <a:srgbClr val="FFFFFF"/>
                </a:solidFill>
              </a:rPr>
              <a:t>NoSql</a:t>
            </a:r>
            <a:r>
              <a:rPr lang="es-DO" sz="2600" dirty="0">
                <a:solidFill>
                  <a:srgbClr val="FFFFFF"/>
                </a:solidFill>
              </a:rPr>
              <a:t> (</a:t>
            </a:r>
            <a:r>
              <a:rPr lang="es-DO" sz="2600" dirty="0" err="1">
                <a:solidFill>
                  <a:srgbClr val="FFFFFF"/>
                </a:solidFill>
              </a:rPr>
              <a:t>Not</a:t>
            </a:r>
            <a:r>
              <a:rPr lang="es-DO" sz="2600" dirty="0">
                <a:solidFill>
                  <a:srgbClr val="FFFFFF"/>
                </a:solidFill>
              </a:rPr>
              <a:t> </a:t>
            </a:r>
            <a:r>
              <a:rPr lang="es-DO" sz="2600" dirty="0" err="1">
                <a:solidFill>
                  <a:srgbClr val="FFFFFF"/>
                </a:solidFill>
              </a:rPr>
              <a:t>Only</a:t>
            </a:r>
            <a:r>
              <a:rPr lang="es-DO" sz="2600" dirty="0">
                <a:solidFill>
                  <a:srgbClr val="FFFFFF"/>
                </a:solidFill>
              </a:rPr>
              <a:t> </a:t>
            </a:r>
            <a:r>
              <a:rPr lang="es-DO" sz="2600" dirty="0" err="1">
                <a:solidFill>
                  <a:srgbClr val="FFFFFF"/>
                </a:solidFill>
              </a:rPr>
              <a:t>Sql</a:t>
            </a:r>
            <a:r>
              <a:rPr lang="es-DO" sz="26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3" y="1393021"/>
            <a:ext cx="50548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Tipos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D535D3-08CA-49CC-97E8-C9DE685F6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150" y="1398583"/>
            <a:ext cx="4570852" cy="2640001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2000" endA="300" endPos="35000" dir="5400000" sy="-100000" algn="bl" rotWithShape="0"/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77BDF77-3778-4A5C-BCBB-8DE66A7D3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258" y="4159043"/>
            <a:ext cx="5409869" cy="2123373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225425" dist="50800" dir="5220000" algn="ctr">
              <a:srgbClr val="000000">
                <a:alpha val="33000"/>
              </a:srgbClr>
            </a:outerShdw>
            <a:reflection blurRad="6350" stA="52000" endA="300" endPos="35000" dir="5400000" sy="-100000" algn="bl" rotWithShape="0"/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1528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-5386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3" y="1393021"/>
            <a:ext cx="6543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Tipos - </a:t>
            </a:r>
            <a:r>
              <a:rPr lang="es-DO" sz="3000" dirty="0" err="1">
                <a:solidFill>
                  <a:srgbClr val="FFFFFF"/>
                </a:solidFill>
              </a:rPr>
              <a:t>Sql</a:t>
            </a:r>
            <a:r>
              <a:rPr lang="es-DO" sz="3000" dirty="0">
                <a:solidFill>
                  <a:srgbClr val="FFFFFF"/>
                </a:solidFill>
              </a:rPr>
              <a:t> (Modelo Relacional)</a:t>
            </a:r>
          </a:p>
        </p:txBody>
      </p:sp>
      <p:pic>
        <p:nvPicPr>
          <p:cNvPr id="1036" name="Picture 1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69" y="3822607"/>
            <a:ext cx="2309864" cy="1758054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00" y="2592594"/>
            <a:ext cx="2504716" cy="1090329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n para postgre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545" y="5478083"/>
            <a:ext cx="2539043" cy="104034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sultado de imagen para mariad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279" y="3634257"/>
            <a:ext cx="2446635" cy="1178112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n relacio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00" y="4812369"/>
            <a:ext cx="2213546" cy="1434119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n relacionad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052" y="2592594"/>
            <a:ext cx="5429346" cy="3653894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02" y="2645842"/>
            <a:ext cx="2735093" cy="126689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157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8404</TotalTime>
  <Words>736</Words>
  <Application>Microsoft Office PowerPoint</Application>
  <PresentationFormat>Panorámica</PresentationFormat>
  <Paragraphs>185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Tema de Office</vt:lpstr>
      <vt:lpstr>Diplomado Ciencia de Datos</vt:lpstr>
      <vt:lpstr>Presentación de PowerPoint</vt:lpstr>
      <vt:lpstr>Modulo 1 Ciencia de Datos</vt:lpstr>
      <vt:lpstr>Modulo 1 – Ciencia de Datos  </vt:lpstr>
      <vt:lpstr>Actividad 1</vt:lpstr>
      <vt:lpstr>Actividad 1.1 Introducción a Base de Datos</vt:lpstr>
      <vt:lpstr>Introducción a Bases de Datos</vt:lpstr>
      <vt:lpstr>Introducción a Bases de Datos</vt:lpstr>
      <vt:lpstr>Introducción a Bases de Datos</vt:lpstr>
      <vt:lpstr>Introducción a Bases de Datos</vt:lpstr>
      <vt:lpstr>Introducción a Bases de Datos</vt:lpstr>
      <vt:lpstr>Introducción a Bases de Datos</vt:lpstr>
      <vt:lpstr>Introducción a Bases de Datos</vt:lpstr>
      <vt:lpstr>Introducción a Bases de Datos</vt:lpstr>
      <vt:lpstr>Introducción a Bases de Datos</vt:lpstr>
      <vt:lpstr>Introducción a Bases de Datos</vt:lpstr>
      <vt:lpstr>Introducción a Bases de Datos</vt:lpstr>
      <vt:lpstr>Introducción a Bases de Datos</vt:lpstr>
      <vt:lpstr>Introducción a Bases de Datos</vt:lpstr>
      <vt:lpstr>Introducción a Bases de Datos</vt:lpstr>
      <vt:lpstr>Introducción a Bases de Datos</vt:lpstr>
      <vt:lpstr>Introducción a Bases de Datos</vt:lpstr>
      <vt:lpstr>Actividad 1.2 Introducción a Business Intelligence</vt:lpstr>
      <vt:lpstr>Introducción Business Intelligence</vt:lpstr>
      <vt:lpstr>Introducción Business Intelligence</vt:lpstr>
      <vt:lpstr>Introducción Business Intelligence</vt:lpstr>
      <vt:lpstr>Introducción Business Intelligence</vt:lpstr>
      <vt:lpstr>Introducción Business Intelligence</vt:lpstr>
      <vt:lpstr>Introducción a Business Intelligence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Diplomado Ciencia de Datos</dc:title>
  <dc:creator>Persio Rafael Martinez Alvarado</dc:creator>
  <cp:lastModifiedBy>Persio Rafael Martinez Alvarado</cp:lastModifiedBy>
  <cp:revision>292</cp:revision>
  <cp:lastPrinted>2018-12-20T22:15:43Z</cp:lastPrinted>
  <dcterms:created xsi:type="dcterms:W3CDTF">2018-12-18T21:12:38Z</dcterms:created>
  <dcterms:modified xsi:type="dcterms:W3CDTF">2019-01-16T22:39:22Z</dcterms:modified>
</cp:coreProperties>
</file>